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7559675" cy="10691813"/>
  <p:custDataLst>
    <p:tags r:id="rId14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40" name="Image 39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1" name="Image 40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/>
          <p:cNvSpPr/>
          <p:nvPr/>
        </p:nvSpPr>
        <p:spPr>
          <a:xfrm>
            <a:off x="0" y="6583320"/>
            <a:ext cx="7378920" cy="24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fr-FR" sz="1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Académie de Toulouse – DANE/PA – Accompagnement ENT V4 – Janvier/Février 2018</a:t>
            </a:r>
            <a:endParaRPr/>
          </a:p>
        </p:txBody>
      </p:sp>
      <p:sp>
        <p:nvSpPr>
          <p:cNvPr id="9" name="Line 2"/>
          <p:cNvSpPr/>
          <p:nvPr/>
        </p:nvSpPr>
        <p:spPr>
          <a:xfrm>
            <a:off x="179280" y="6453000"/>
            <a:ext cx="8820000" cy="1440"/>
          </a:xfrm>
          <a:prstGeom prst="line">
            <a:avLst/>
          </a:prstGeom>
          <a:ln w="93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8459640" y="6497640"/>
            <a:ext cx="358920" cy="35892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1800" tIns="46800" rIns="91800" bIns="46800" anchor="ctr"/>
          <a:lstStyle/>
          <a:p>
            <a:pPr algn="ctr">
              <a:lnSpc>
                <a:spcPct val="100000"/>
              </a:lnSpc>
            </a:pPr>
            <a:fld id="{E5EB658B-8E7C-407C-9804-3D8D6B0D6BBD}" type="slidenum">
              <a:rPr lang="fr-FR" sz="12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pPr algn="ctr">
                <a:lnSpc>
                  <a:spcPct val="100000"/>
                </a:lnSpc>
              </a:pPr>
              <a:t>‹N°›</a:t>
            </a:fld>
            <a:endParaRPr/>
          </a:p>
        </p:txBody>
      </p:sp>
      <p:pic>
        <p:nvPicPr>
          <p:cNvPr id="3" name="Picture 6"/>
          <p:cNvPicPr/>
          <p:nvPr/>
        </p:nvPicPr>
        <p:blipFill>
          <a:blip r:embed="rId14"/>
          <a:stretch/>
        </p:blipFill>
        <p:spPr>
          <a:xfrm>
            <a:off x="0" y="0"/>
            <a:ext cx="1617840" cy="720720"/>
          </a:xfrm>
          <a:prstGeom prst="rect">
            <a:avLst/>
          </a:prstGeom>
          <a:ln w="9360">
            <a:noFill/>
          </a:ln>
        </p:spPr>
      </p:pic>
      <p:pic>
        <p:nvPicPr>
          <p:cNvPr id="4" name="Picture 7"/>
          <p:cNvPicPr/>
          <p:nvPr/>
        </p:nvPicPr>
        <p:blipFill>
          <a:blip r:embed="rId15"/>
          <a:stretch/>
        </p:blipFill>
        <p:spPr>
          <a:xfrm>
            <a:off x="1619280" y="0"/>
            <a:ext cx="1366920" cy="768600"/>
          </a:xfrm>
          <a:prstGeom prst="rect">
            <a:avLst/>
          </a:prstGeom>
          <a:ln w="9360">
            <a:noFill/>
          </a:ln>
        </p:spPr>
      </p:pic>
      <p:sp>
        <p:nvSpPr>
          <p:cNvPr id="5" name="CustomShape 4"/>
          <p:cNvSpPr/>
          <p:nvPr/>
        </p:nvSpPr>
        <p:spPr>
          <a:xfrm>
            <a:off x="3274920" y="0"/>
            <a:ext cx="5867640" cy="702720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r>
              <a:rPr lang="fr-FR" sz="2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Accompagnement ENT V4</a:t>
            </a:r>
            <a:endParaRPr/>
          </a:p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Présentation des évolutions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 spc="-1">
                <a:latin typeface="Arial"/>
              </a:rPr>
              <a:t>Cliquez pour éditer le format du texte-titre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fr-FR" sz="3200" spc="-1">
                <a:latin typeface="Arial"/>
              </a:rPr>
              <a:t>Cliquez pour éditer le format du plan de texte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fr-FR" sz="2800" spc="-1">
                <a:latin typeface="Arial"/>
              </a:rPr>
              <a:t>Second niveau de plan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fr-FR" sz="2400" spc="-1">
                <a:latin typeface="Arial"/>
              </a:rPr>
              <a:t>Troisième niveau de plan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fr-FR" sz="2000" spc="-1">
                <a:latin typeface="Arial"/>
              </a:rPr>
              <a:t>Quatrième niveau de plan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fr-FR" sz="2000" spc="-1">
                <a:latin typeface="Arial"/>
              </a:rPr>
              <a:t>Cinquième niveau de plan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fr-FR" sz="2000" spc="-1">
                <a:latin typeface="Arial"/>
              </a:rPr>
              <a:t>Sixième niveau de plan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fr-FR" sz="2000" spc="-1">
                <a:latin typeface="Arial"/>
              </a:rPr>
              <a:t>Septième niveau de plan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4211640" y="767520"/>
            <a:ext cx="4762800" cy="500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Ordre du jour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43" name="CustomShape 2"/>
          <p:cNvSpPr/>
          <p:nvPr/>
        </p:nvSpPr>
        <p:spPr>
          <a:xfrm>
            <a:off x="467640" y="1556640"/>
            <a:ext cx="8135640" cy="3815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343080" indent="-34164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"/>
            </a:pPr>
            <a:r>
              <a:rPr lang="fr-FR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Présentation des évolutions de la V4</a:t>
            </a:r>
            <a:endParaRPr/>
          </a:p>
          <a:p>
            <a:pPr marL="343080" indent="-341640" algn="just">
              <a:lnSpc>
                <a:spcPct val="100000"/>
              </a:lnSpc>
            </a:pPr>
            <a:endParaRPr/>
          </a:p>
          <a:p>
            <a:pPr marL="743040" lvl="1" indent="-28440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600" b="1" strike="noStrike" spc="-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1- Charte graphique rénovée</a:t>
            </a:r>
            <a:endParaRPr/>
          </a:p>
          <a:p>
            <a:pPr marL="743040" indent="-284400" algn="just">
              <a:lnSpc>
                <a:spcPct val="100000"/>
              </a:lnSpc>
            </a:pPr>
            <a:endParaRPr/>
          </a:p>
          <a:p>
            <a:pPr marL="743040" lvl="1" indent="-28440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600" b="1" strike="noStrike" spc="-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2- Menu des services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marL="743040" lvl="1" indent="-28440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600" b="1" strike="noStrike" spc="-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3- Nouvelles pages d’accueil</a:t>
            </a:r>
            <a:endParaRPr/>
          </a:p>
          <a:p>
            <a:pPr marL="743040" indent="-284400" algn="just">
              <a:lnSpc>
                <a:spcPct val="100000"/>
              </a:lnSpc>
            </a:pPr>
            <a:endParaRPr/>
          </a:p>
          <a:p>
            <a:pPr marL="743040" lvl="1" indent="-28440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20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4- Messagerie</a:t>
            </a:r>
            <a:endParaRPr/>
          </a:p>
          <a:p>
            <a:pPr marL="743040" indent="-284400" algn="just">
              <a:lnSpc>
                <a:spcPct val="100000"/>
              </a:lnSpc>
            </a:pPr>
            <a:endParaRPr/>
          </a:p>
          <a:p>
            <a:pPr marL="743040" lvl="1" indent="-28440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600" b="1" strike="noStrike" spc="-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5- Publication et rubriques</a:t>
            </a:r>
            <a:endParaRPr/>
          </a:p>
          <a:p>
            <a:pPr marL="743040" indent="-284400" algn="just">
              <a:lnSpc>
                <a:spcPct val="100000"/>
              </a:lnSpc>
            </a:pPr>
            <a:endParaRPr/>
          </a:p>
          <a:p>
            <a:pPr marL="743040" lvl="1" indent="-28440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600" b="1" strike="noStrike" spc="-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6- Nouveaux services pédagogiques pour les enseignants</a:t>
            </a:r>
            <a:endParaRPr/>
          </a:p>
          <a:p>
            <a:pPr marL="743040" indent="-284400" algn="just">
              <a:lnSpc>
                <a:spcPct val="100000"/>
              </a:lnSpc>
            </a:pPr>
            <a:endParaRPr/>
          </a:p>
          <a:p>
            <a:pPr marL="743040" lvl="1" indent="-28440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"/>
            </a:pPr>
            <a:r>
              <a:rPr lang="fr-FR" sz="1600" b="1" strike="noStrike" spc="-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7- Nouveaux services pédagogiques pour les élèves</a:t>
            </a:r>
            <a:endParaRPr/>
          </a:p>
          <a:p>
            <a:pPr marL="343080" indent="-341640" algn="just">
              <a:lnSpc>
                <a:spcPct val="100000"/>
              </a:lnSpc>
            </a:pPr>
            <a:endParaRPr/>
          </a:p>
          <a:p>
            <a:pPr marL="343080" indent="-341640" algn="just">
              <a:lnSpc>
                <a:spcPct val="100000"/>
              </a:lnSpc>
              <a:buClr>
                <a:srgbClr val="FF0066"/>
              </a:buClr>
              <a:buFont typeface="Wingdings" charset="2"/>
              <a:buChar char=""/>
            </a:pPr>
            <a:r>
              <a:rPr lang="fr-FR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Ateliers pratiques V4</a:t>
            </a:r>
            <a:endParaRPr/>
          </a:p>
          <a:p>
            <a:pPr marL="343080" indent="-341640" algn="just">
              <a:lnSpc>
                <a:spcPct val="100000"/>
              </a:lnSpc>
            </a:pPr>
            <a:endParaRPr/>
          </a:p>
          <a:p>
            <a:pPr marL="743040" indent="-284400" algn="just"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1080000" y="1152000"/>
            <a:ext cx="7774920" cy="136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Mode « Brouillon » 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- Remplir un champ (envoyer à, objet ou Texte)</a:t>
            </a:r>
            <a:endParaRPr/>
          </a:p>
          <a:p>
            <a:pPr>
              <a:lnSpc>
                <a:spcPct val="100000"/>
              </a:lnSpc>
            </a:pPr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- Votre message est automatiquement enregistré en « Brouillon »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92" name="Image 118"/>
          <p:cNvPicPr/>
          <p:nvPr/>
        </p:nvPicPr>
        <p:blipFill>
          <a:blip r:embed="rId2"/>
          <a:stretch/>
        </p:blipFill>
        <p:spPr>
          <a:xfrm>
            <a:off x="2000232" y="2357430"/>
            <a:ext cx="6998040" cy="4010760"/>
          </a:xfrm>
          <a:prstGeom prst="rect">
            <a:avLst/>
          </a:prstGeom>
          <a:ln>
            <a:noFill/>
          </a:ln>
        </p:spPr>
      </p:pic>
      <p:sp>
        <p:nvSpPr>
          <p:cNvPr id="93" name="Line 2"/>
          <p:cNvSpPr/>
          <p:nvPr/>
        </p:nvSpPr>
        <p:spPr>
          <a:xfrm flipH="1">
            <a:off x="4248000" y="2232000"/>
            <a:ext cx="2736000" cy="720000"/>
          </a:xfrm>
          <a:prstGeom prst="line">
            <a:avLst/>
          </a:prstGeom>
          <a:ln w="72000">
            <a:solidFill>
              <a:srgbClr val="FF33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4" name="CustomShape 3"/>
          <p:cNvSpPr/>
          <p:nvPr/>
        </p:nvSpPr>
        <p:spPr>
          <a:xfrm>
            <a:off x="6048000" y="792000"/>
            <a:ext cx="2806920" cy="34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Messagerie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360000" y="1364760"/>
            <a:ext cx="2879280" cy="2738520"/>
          </a:xfrm>
          <a:prstGeom prst="rect">
            <a:avLst/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Les filtres «classes», «élèves de la classe»… dans l’assistant sont disponibles pour de nouveaux utilisateurs (direction, CPE) et pour les documentalistes</a:t>
            </a:r>
            <a:endParaRPr/>
          </a:p>
        </p:txBody>
      </p:sp>
      <p:sp>
        <p:nvSpPr>
          <p:cNvPr id="96" name="CustomShape 2"/>
          <p:cNvSpPr/>
          <p:nvPr/>
        </p:nvSpPr>
        <p:spPr>
          <a:xfrm>
            <a:off x="864000" y="1440000"/>
            <a:ext cx="3454920" cy="401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7" name="CustomShape 3"/>
          <p:cNvSpPr/>
          <p:nvPr/>
        </p:nvSpPr>
        <p:spPr>
          <a:xfrm>
            <a:off x="6048000" y="792000"/>
            <a:ext cx="2806920" cy="34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Messagerie</a:t>
            </a:r>
            <a:endParaRPr/>
          </a:p>
        </p:txBody>
      </p:sp>
      <p:pic>
        <p:nvPicPr>
          <p:cNvPr id="98" name="Image 97"/>
          <p:cNvPicPr/>
          <p:nvPr/>
        </p:nvPicPr>
        <p:blipFill>
          <a:blip r:embed="rId2"/>
          <a:stretch/>
        </p:blipFill>
        <p:spPr>
          <a:xfrm>
            <a:off x="3456000" y="1728000"/>
            <a:ext cx="5428800" cy="4600080"/>
          </a:xfrm>
          <a:prstGeom prst="rect">
            <a:avLst/>
          </a:prstGeom>
          <a:ln>
            <a:solidFill>
              <a:srgbClr val="3465A4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Image 98"/>
          <p:cNvPicPr/>
          <p:nvPr/>
        </p:nvPicPr>
        <p:blipFill>
          <a:blip r:embed="rId2"/>
          <a:stretch/>
        </p:blipFill>
        <p:spPr>
          <a:xfrm>
            <a:off x="289440" y="1224000"/>
            <a:ext cx="2589840" cy="1323000"/>
          </a:xfrm>
          <a:prstGeom prst="rect">
            <a:avLst/>
          </a:prstGeom>
          <a:ln>
            <a:solidFill>
              <a:srgbClr val="3465A4"/>
            </a:solidFill>
          </a:ln>
        </p:spPr>
      </p:pic>
      <p:pic>
        <p:nvPicPr>
          <p:cNvPr id="100" name="Image 99"/>
          <p:cNvPicPr/>
          <p:nvPr/>
        </p:nvPicPr>
        <p:blipFill>
          <a:blip r:embed="rId3"/>
          <a:stretch/>
        </p:blipFill>
        <p:spPr>
          <a:xfrm>
            <a:off x="3744000" y="1296000"/>
            <a:ext cx="3180600" cy="1818360"/>
          </a:xfrm>
          <a:prstGeom prst="rect">
            <a:avLst/>
          </a:prstGeom>
          <a:ln>
            <a:solidFill>
              <a:srgbClr val="3465A4"/>
            </a:solidFill>
          </a:ln>
        </p:spPr>
      </p:pic>
      <p:pic>
        <p:nvPicPr>
          <p:cNvPr id="101" name="Image 100"/>
          <p:cNvPicPr/>
          <p:nvPr/>
        </p:nvPicPr>
        <p:blipFill>
          <a:blip r:embed="rId4"/>
          <a:stretch/>
        </p:blipFill>
        <p:spPr>
          <a:xfrm>
            <a:off x="360000" y="3702600"/>
            <a:ext cx="2304000" cy="1408680"/>
          </a:xfrm>
          <a:prstGeom prst="rect">
            <a:avLst/>
          </a:prstGeom>
          <a:ln>
            <a:solidFill>
              <a:srgbClr val="3465A4"/>
            </a:solidFill>
          </a:ln>
        </p:spPr>
      </p:pic>
      <p:sp>
        <p:nvSpPr>
          <p:cNvPr id="102" name="CustomShape 1"/>
          <p:cNvSpPr/>
          <p:nvPr/>
        </p:nvSpPr>
        <p:spPr>
          <a:xfrm>
            <a:off x="3744000" y="3726000"/>
            <a:ext cx="5255280" cy="260964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Si je choisis « Responsables légaux des élèves » puis « Tous » j'ai dans « Envoyer à » : « Responsables légaux élèves 301 ».</a:t>
            </a:r>
            <a:endParaRPr/>
          </a:p>
          <a:p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Si je déplie « Responsables légaux des élèves » et je sélectionne un élève, le nom des 2 responsables légaux apparaissent à droite. Je clique sur « Tous » et c'est le nom de l'élève qui apparaît dans « Envoyé à ».</a:t>
            </a:r>
            <a:endParaRPr/>
          </a:p>
          <a:p>
            <a:r>
              <a:rPr lang="fr-FR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Signalé à Kosmos.</a:t>
            </a:r>
            <a:endParaRPr/>
          </a:p>
        </p:txBody>
      </p:sp>
      <p:sp>
        <p:nvSpPr>
          <p:cNvPr id="103" name="Line 2"/>
          <p:cNvSpPr/>
          <p:nvPr/>
        </p:nvSpPr>
        <p:spPr>
          <a:xfrm>
            <a:off x="5832000" y="3115080"/>
            <a:ext cx="0" cy="61092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" name="CustomShape 3"/>
          <p:cNvSpPr/>
          <p:nvPr/>
        </p:nvSpPr>
        <p:spPr>
          <a:xfrm>
            <a:off x="7128000" y="869760"/>
            <a:ext cx="1587404" cy="353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Messagerie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 94"/>
          <p:cNvPicPr/>
          <p:nvPr/>
        </p:nvPicPr>
        <p:blipFill>
          <a:blip r:embed="rId2"/>
          <a:stretch/>
        </p:blipFill>
        <p:spPr>
          <a:xfrm>
            <a:off x="728640" y="1440000"/>
            <a:ext cx="7722000" cy="490716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504000" y="1093680"/>
            <a:ext cx="7198920" cy="34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Nouvelle page du service « Messagerie » :</a:t>
            </a:r>
            <a:endParaRPr/>
          </a:p>
        </p:txBody>
      </p:sp>
      <p:sp>
        <p:nvSpPr>
          <p:cNvPr id="46" name="CustomShape 2"/>
          <p:cNvSpPr/>
          <p:nvPr/>
        </p:nvSpPr>
        <p:spPr>
          <a:xfrm>
            <a:off x="6048000" y="828000"/>
            <a:ext cx="2806920" cy="34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Messagerie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age 46"/>
          <p:cNvPicPr/>
          <p:nvPr/>
        </p:nvPicPr>
        <p:blipFill>
          <a:blip r:embed="rId2"/>
          <a:stretch/>
        </p:blipFill>
        <p:spPr>
          <a:xfrm>
            <a:off x="360" y="3744000"/>
            <a:ext cx="9142920" cy="2389680"/>
          </a:xfrm>
          <a:prstGeom prst="rect">
            <a:avLst/>
          </a:prstGeom>
          <a:ln>
            <a:solidFill>
              <a:srgbClr val="3465A4"/>
            </a:solidFill>
          </a:ln>
        </p:spPr>
      </p:pic>
      <p:pic>
        <p:nvPicPr>
          <p:cNvPr id="48" name="Image 47"/>
          <p:cNvPicPr/>
          <p:nvPr/>
        </p:nvPicPr>
        <p:blipFill>
          <a:blip r:embed="rId3"/>
          <a:stretch/>
        </p:blipFill>
        <p:spPr>
          <a:xfrm>
            <a:off x="146160" y="949680"/>
            <a:ext cx="2085120" cy="1065600"/>
          </a:xfrm>
          <a:prstGeom prst="rect">
            <a:avLst/>
          </a:prstGeom>
          <a:ln>
            <a:solidFill>
              <a:srgbClr val="3465A4"/>
            </a:solidFill>
          </a:ln>
        </p:spPr>
      </p:pic>
      <p:sp>
        <p:nvSpPr>
          <p:cNvPr id="49" name="CustomShape 1"/>
          <p:cNvSpPr/>
          <p:nvPr/>
        </p:nvSpPr>
        <p:spPr>
          <a:xfrm>
            <a:off x="2600640" y="947160"/>
            <a:ext cx="6407280" cy="108144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fr-FR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Un moteur de recherche interne est mis à disposition des utilisateurs de la messagerie, y compris les simples visiteurs.</a:t>
            </a:r>
            <a:endParaRPr/>
          </a:p>
          <a:p>
            <a:r>
              <a:rPr lang="fr-FR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La recherche porte uniquement sur l'objet des messages.</a:t>
            </a:r>
            <a:endParaRPr/>
          </a:p>
          <a:p>
            <a:r>
              <a:rPr lang="fr-FR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Ce moteur de recherche est accessible par le biais de la loupe disponible en haut à gauche des actions.</a:t>
            </a:r>
            <a:endParaRPr/>
          </a:p>
        </p:txBody>
      </p:sp>
      <p:sp>
        <p:nvSpPr>
          <p:cNvPr id="50" name="Line 2"/>
          <p:cNvSpPr/>
          <p:nvPr/>
        </p:nvSpPr>
        <p:spPr>
          <a:xfrm flipH="1">
            <a:off x="144000" y="1728000"/>
            <a:ext cx="288000" cy="24480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" name="CustomShape 3"/>
          <p:cNvSpPr/>
          <p:nvPr/>
        </p:nvSpPr>
        <p:spPr>
          <a:xfrm>
            <a:off x="936000" y="2317680"/>
            <a:ext cx="4103280" cy="3456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Carnet d'adresse (voir diapo suivante)</a:t>
            </a:r>
            <a:endParaRPr/>
          </a:p>
        </p:txBody>
      </p:sp>
      <p:sp>
        <p:nvSpPr>
          <p:cNvPr id="52" name="Line 4"/>
          <p:cNvSpPr/>
          <p:nvPr/>
        </p:nvSpPr>
        <p:spPr>
          <a:xfrm flipH="1">
            <a:off x="1152000" y="2664000"/>
            <a:ext cx="216000" cy="15120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3" name="Image 52"/>
          <p:cNvPicPr/>
          <p:nvPr/>
        </p:nvPicPr>
        <p:blipFill>
          <a:blip r:embed="rId4"/>
          <a:stretch/>
        </p:blipFill>
        <p:spPr>
          <a:xfrm>
            <a:off x="3384000" y="2855520"/>
            <a:ext cx="1132200" cy="1103760"/>
          </a:xfrm>
          <a:prstGeom prst="rect">
            <a:avLst/>
          </a:prstGeom>
          <a:ln>
            <a:noFill/>
          </a:ln>
        </p:spPr>
      </p:pic>
      <p:sp>
        <p:nvSpPr>
          <p:cNvPr id="54" name="Line 5"/>
          <p:cNvSpPr/>
          <p:nvPr/>
        </p:nvSpPr>
        <p:spPr>
          <a:xfrm flipH="1">
            <a:off x="1512000" y="3168000"/>
            <a:ext cx="2088000" cy="10080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Image 54"/>
          <p:cNvPicPr/>
          <p:nvPr/>
        </p:nvPicPr>
        <p:blipFill>
          <a:blip r:embed="rId2"/>
          <a:stretch/>
        </p:blipFill>
        <p:spPr>
          <a:xfrm>
            <a:off x="78120" y="2217240"/>
            <a:ext cx="8855280" cy="3529080"/>
          </a:xfrm>
          <a:prstGeom prst="rect">
            <a:avLst/>
          </a:prstGeom>
          <a:ln>
            <a:solidFill>
              <a:srgbClr val="3465A4"/>
            </a:solidFill>
          </a:ln>
        </p:spPr>
      </p:pic>
      <p:sp>
        <p:nvSpPr>
          <p:cNvPr id="56" name="CustomShape 1"/>
          <p:cNvSpPr/>
          <p:nvPr/>
        </p:nvSpPr>
        <p:spPr>
          <a:xfrm>
            <a:off x="2304000" y="1368000"/>
            <a:ext cx="3383280" cy="345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Carnet d'adresse</a:t>
            </a:r>
            <a:endParaRPr/>
          </a:p>
        </p:txBody>
      </p:sp>
      <p:sp>
        <p:nvSpPr>
          <p:cNvPr id="57" name="CustomShape 2"/>
          <p:cNvSpPr/>
          <p:nvPr/>
        </p:nvSpPr>
        <p:spPr>
          <a:xfrm>
            <a:off x="6786578" y="928670"/>
            <a:ext cx="1564702" cy="35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Messagerie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Image 57"/>
          <p:cNvPicPr/>
          <p:nvPr/>
        </p:nvPicPr>
        <p:blipFill>
          <a:blip r:embed="rId2"/>
          <a:stretch/>
        </p:blipFill>
        <p:spPr>
          <a:xfrm>
            <a:off x="563040" y="4896000"/>
            <a:ext cx="7572240" cy="1303920"/>
          </a:xfrm>
          <a:prstGeom prst="rect">
            <a:avLst/>
          </a:prstGeom>
          <a:ln>
            <a:noFill/>
          </a:ln>
        </p:spPr>
      </p:pic>
      <p:pic>
        <p:nvPicPr>
          <p:cNvPr id="59" name="Image 58"/>
          <p:cNvPicPr/>
          <p:nvPr/>
        </p:nvPicPr>
        <p:blipFill>
          <a:blip r:embed="rId3"/>
          <a:stretch/>
        </p:blipFill>
        <p:spPr>
          <a:xfrm>
            <a:off x="234360" y="1100880"/>
            <a:ext cx="2284920" cy="770400"/>
          </a:xfrm>
          <a:prstGeom prst="rect">
            <a:avLst/>
          </a:prstGeom>
          <a:ln>
            <a:solidFill>
              <a:srgbClr val="3465A4"/>
            </a:solidFill>
          </a:ln>
        </p:spPr>
      </p:pic>
      <p:sp>
        <p:nvSpPr>
          <p:cNvPr id="60" name="Line 1"/>
          <p:cNvSpPr/>
          <p:nvPr/>
        </p:nvSpPr>
        <p:spPr>
          <a:xfrm>
            <a:off x="288000" y="1944000"/>
            <a:ext cx="3096000" cy="36720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1" name="Image 60"/>
          <p:cNvPicPr/>
          <p:nvPr/>
        </p:nvPicPr>
        <p:blipFill>
          <a:blip r:embed="rId4"/>
          <a:stretch/>
        </p:blipFill>
        <p:spPr>
          <a:xfrm>
            <a:off x="2694960" y="1080000"/>
            <a:ext cx="2704320" cy="1675440"/>
          </a:xfrm>
          <a:prstGeom prst="rect">
            <a:avLst/>
          </a:prstGeom>
          <a:ln>
            <a:noFill/>
          </a:ln>
        </p:spPr>
      </p:pic>
      <p:sp>
        <p:nvSpPr>
          <p:cNvPr id="62" name="Line 2"/>
          <p:cNvSpPr/>
          <p:nvPr/>
        </p:nvSpPr>
        <p:spPr>
          <a:xfrm>
            <a:off x="2736000" y="2664000"/>
            <a:ext cx="1440000" cy="28800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3" name="Image 62"/>
          <p:cNvPicPr/>
          <p:nvPr/>
        </p:nvPicPr>
        <p:blipFill>
          <a:blip r:embed="rId5"/>
          <a:stretch/>
        </p:blipFill>
        <p:spPr>
          <a:xfrm>
            <a:off x="6768000" y="2557800"/>
            <a:ext cx="1932480" cy="1113480"/>
          </a:xfrm>
          <a:prstGeom prst="rect">
            <a:avLst/>
          </a:prstGeom>
          <a:ln>
            <a:solidFill>
              <a:srgbClr val="3465A4"/>
            </a:solidFill>
          </a:ln>
        </p:spPr>
      </p:pic>
      <p:sp>
        <p:nvSpPr>
          <p:cNvPr id="64" name="Line 3"/>
          <p:cNvSpPr/>
          <p:nvPr/>
        </p:nvSpPr>
        <p:spPr>
          <a:xfrm>
            <a:off x="7056000" y="3672000"/>
            <a:ext cx="576000" cy="18720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" name="CustomShape 4"/>
          <p:cNvSpPr/>
          <p:nvPr/>
        </p:nvSpPr>
        <p:spPr>
          <a:xfrm>
            <a:off x="6572264" y="869760"/>
            <a:ext cx="1617736" cy="353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Messagerie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Image 97"/>
          <p:cNvPicPr/>
          <p:nvPr/>
        </p:nvPicPr>
        <p:blipFill>
          <a:blip r:embed="rId2"/>
          <a:stretch/>
        </p:blipFill>
        <p:spPr>
          <a:xfrm>
            <a:off x="2332080" y="2232000"/>
            <a:ext cx="6666840" cy="1141560"/>
          </a:xfrm>
          <a:prstGeom prst="rect">
            <a:avLst/>
          </a:prstGeom>
          <a:ln>
            <a:noFill/>
          </a:ln>
        </p:spPr>
      </p:pic>
      <p:pic>
        <p:nvPicPr>
          <p:cNvPr id="67" name="Image 98"/>
          <p:cNvPicPr/>
          <p:nvPr/>
        </p:nvPicPr>
        <p:blipFill>
          <a:blip r:embed="rId3"/>
          <a:stretch/>
        </p:blipFill>
        <p:spPr>
          <a:xfrm>
            <a:off x="432000" y="3384000"/>
            <a:ext cx="1942920" cy="2522520"/>
          </a:xfrm>
          <a:prstGeom prst="rect">
            <a:avLst/>
          </a:prstGeom>
          <a:ln>
            <a:noFill/>
          </a:ln>
        </p:spPr>
      </p:pic>
      <p:sp>
        <p:nvSpPr>
          <p:cNvPr id="68" name="CustomShape 1"/>
          <p:cNvSpPr/>
          <p:nvPr/>
        </p:nvSpPr>
        <p:spPr>
          <a:xfrm>
            <a:off x="504000" y="1080000"/>
            <a:ext cx="8134920" cy="153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fr-FR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Dans la nouvelle messagerie, vous pouvez :  ….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fr-FR" sz="115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			● Créer des dossiers Dossiers (et sous-dossiers)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69" name="Line 2"/>
          <p:cNvSpPr/>
          <p:nvPr/>
        </p:nvSpPr>
        <p:spPr>
          <a:xfrm flipH="1">
            <a:off x="1512000" y="1944000"/>
            <a:ext cx="864000" cy="3456000"/>
          </a:xfrm>
          <a:prstGeom prst="line">
            <a:avLst/>
          </a:prstGeom>
          <a:ln w="72000">
            <a:solidFill>
              <a:srgbClr val="FF33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0" name="CustomShape 3"/>
          <p:cNvSpPr/>
          <p:nvPr/>
        </p:nvSpPr>
        <p:spPr>
          <a:xfrm>
            <a:off x="6048000" y="792000"/>
            <a:ext cx="2806920" cy="34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Messagerie</a:t>
            </a:r>
            <a:endParaRPr/>
          </a:p>
        </p:txBody>
      </p:sp>
      <p:sp>
        <p:nvSpPr>
          <p:cNvPr id="71" name="CustomShape 4"/>
          <p:cNvSpPr/>
          <p:nvPr/>
        </p:nvSpPr>
        <p:spPr>
          <a:xfrm>
            <a:off x="2592000" y="4536000"/>
            <a:ext cx="6191280" cy="111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fr-FR" sz="1800" b="1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Remarque importante :</a:t>
            </a:r>
            <a:r>
              <a:rPr lang="fr-FR" sz="180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l'arborescence des dossiers autorise 1 sous-niveau de dossiers maximum.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 102"/>
          <p:cNvPicPr/>
          <p:nvPr/>
        </p:nvPicPr>
        <p:blipFill>
          <a:blip r:embed="rId2"/>
          <a:stretch/>
        </p:blipFill>
        <p:spPr>
          <a:xfrm>
            <a:off x="720" y="2207160"/>
            <a:ext cx="9142560" cy="2832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1584000" y="1368000"/>
            <a:ext cx="6046920" cy="60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Vous sélectionnez un ou plusieurs messages et vous avez accès à l'onglet « Ranger dans ... »</a:t>
            </a:r>
            <a:endParaRPr/>
          </a:p>
        </p:txBody>
      </p:sp>
      <p:sp>
        <p:nvSpPr>
          <p:cNvPr id="74" name="Line 2"/>
          <p:cNvSpPr/>
          <p:nvPr/>
        </p:nvSpPr>
        <p:spPr>
          <a:xfrm>
            <a:off x="4896000" y="1970280"/>
            <a:ext cx="144000" cy="477720"/>
          </a:xfrm>
          <a:prstGeom prst="line">
            <a:avLst/>
          </a:prstGeom>
          <a:ln w="72000">
            <a:solidFill>
              <a:srgbClr val="FF33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" name="CustomShape 3"/>
          <p:cNvSpPr/>
          <p:nvPr/>
        </p:nvSpPr>
        <p:spPr>
          <a:xfrm>
            <a:off x="144360" y="5184000"/>
            <a:ext cx="1942920" cy="34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Attention</a:t>
            </a:r>
            <a:r>
              <a:rPr lang="fr-FR" sz="1800" b="1" strike="noStrike" spc="-1">
                <a:solidFill>
                  <a:srgbClr val="CC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 </a:t>
            </a:r>
            <a:r>
              <a:rPr lang="fr-FR" sz="18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!</a:t>
            </a:r>
            <a:endParaRPr/>
          </a:p>
        </p:txBody>
      </p:sp>
      <p:sp>
        <p:nvSpPr>
          <p:cNvPr id="76" name="CustomShape 4"/>
          <p:cNvSpPr/>
          <p:nvPr/>
        </p:nvSpPr>
        <p:spPr>
          <a:xfrm>
            <a:off x="1512000" y="2952360"/>
            <a:ext cx="7630920" cy="862920"/>
          </a:xfrm>
          <a:prstGeom prst="rect">
            <a:avLst/>
          </a:prstGeom>
          <a:noFill/>
          <a:ln w="19080">
            <a:solidFill>
              <a:srgbClr val="00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" name="Line 5"/>
          <p:cNvSpPr/>
          <p:nvPr/>
        </p:nvSpPr>
        <p:spPr>
          <a:xfrm flipV="1">
            <a:off x="1512000" y="3816000"/>
            <a:ext cx="1440000" cy="1584000"/>
          </a:xfrm>
          <a:prstGeom prst="line">
            <a:avLst/>
          </a:prstGeom>
          <a:ln w="72000">
            <a:solidFill>
              <a:srgbClr val="FF33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" name="CustomShape 6"/>
          <p:cNvSpPr/>
          <p:nvPr/>
        </p:nvSpPr>
        <p:spPr>
          <a:xfrm>
            <a:off x="6048000" y="792000"/>
            <a:ext cx="2806920" cy="34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Messagerie</a:t>
            </a:r>
            <a:endParaRPr/>
          </a:p>
        </p:txBody>
      </p:sp>
      <p:sp>
        <p:nvSpPr>
          <p:cNvPr id="79" name="CustomShape 7"/>
          <p:cNvSpPr/>
          <p:nvPr/>
        </p:nvSpPr>
        <p:spPr>
          <a:xfrm>
            <a:off x="432000" y="5589720"/>
            <a:ext cx="3959280" cy="60156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fr-FR" sz="1800" b="1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Cet avertissement concerne les comptes Elèves, Parents, Invités.</a:t>
            </a:r>
            <a:endParaRPr/>
          </a:p>
        </p:txBody>
      </p:sp>
      <p:sp>
        <p:nvSpPr>
          <p:cNvPr id="80" name="CustomShape 8"/>
          <p:cNvSpPr/>
          <p:nvPr/>
        </p:nvSpPr>
        <p:spPr>
          <a:xfrm>
            <a:off x="4896000" y="5549760"/>
            <a:ext cx="3815280" cy="64152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fr-FR" sz="1800" b="1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Un clic sur la croix supprime définitivement l'avertissement.</a:t>
            </a:r>
            <a:endParaRPr/>
          </a:p>
        </p:txBody>
      </p:sp>
      <p:sp>
        <p:nvSpPr>
          <p:cNvPr id="81" name="Line 9"/>
          <p:cNvSpPr/>
          <p:nvPr/>
        </p:nvSpPr>
        <p:spPr>
          <a:xfrm flipV="1">
            <a:off x="6840000" y="3312000"/>
            <a:ext cx="2016000" cy="2160000"/>
          </a:xfrm>
          <a:prstGeom prst="line">
            <a:avLst/>
          </a:prstGeom>
          <a:ln w="72000">
            <a:solidFill>
              <a:srgbClr val="FF33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age 109"/>
          <p:cNvPicPr/>
          <p:nvPr/>
        </p:nvPicPr>
        <p:blipFill>
          <a:blip r:embed="rId2"/>
          <a:stretch/>
        </p:blipFill>
        <p:spPr>
          <a:xfrm>
            <a:off x="576000" y="2738520"/>
            <a:ext cx="7867080" cy="338040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>
            <a:off x="1152000" y="1296000"/>
            <a:ext cx="5974920" cy="60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Attention </a:t>
            </a:r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: tous les dossiers créés et leur contenu seront supprimés en fin d'année (pour les comptes Elèves, Parents, Invités : voir diapo précédente).</a:t>
            </a:r>
            <a:endParaRPr/>
          </a:p>
        </p:txBody>
      </p:sp>
      <p:sp>
        <p:nvSpPr>
          <p:cNvPr id="84" name="Line 2"/>
          <p:cNvSpPr/>
          <p:nvPr/>
        </p:nvSpPr>
        <p:spPr>
          <a:xfrm>
            <a:off x="3600000" y="2376000"/>
            <a:ext cx="864000" cy="1512000"/>
          </a:xfrm>
          <a:prstGeom prst="line">
            <a:avLst/>
          </a:prstGeom>
          <a:ln w="72000">
            <a:solidFill>
              <a:srgbClr val="FF33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CustomShape 3"/>
          <p:cNvSpPr/>
          <p:nvPr/>
        </p:nvSpPr>
        <p:spPr>
          <a:xfrm>
            <a:off x="6048000" y="792000"/>
            <a:ext cx="2806920" cy="34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Messagerie</a:t>
            </a:r>
            <a:endParaRPr/>
          </a:p>
        </p:txBody>
      </p:sp>
      <p:sp>
        <p:nvSpPr>
          <p:cNvPr id="86" name="CustomShape 4"/>
          <p:cNvSpPr/>
          <p:nvPr/>
        </p:nvSpPr>
        <p:spPr>
          <a:xfrm>
            <a:off x="2160000" y="3960000"/>
            <a:ext cx="6479280" cy="647280"/>
          </a:xfrm>
          <a:prstGeom prst="rect">
            <a:avLst/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1152000" y="1224000"/>
            <a:ext cx="6622920" cy="34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…    Utiliser le mode « Brouillon » :</a:t>
            </a:r>
            <a:endParaRPr/>
          </a:p>
        </p:txBody>
      </p:sp>
      <p:pic>
        <p:nvPicPr>
          <p:cNvPr id="88" name="Image 114"/>
          <p:cNvPicPr/>
          <p:nvPr/>
        </p:nvPicPr>
        <p:blipFill>
          <a:blip r:embed="rId2"/>
          <a:stretch/>
        </p:blipFill>
        <p:spPr>
          <a:xfrm>
            <a:off x="701640" y="2160000"/>
            <a:ext cx="7505280" cy="4218480"/>
          </a:xfrm>
          <a:prstGeom prst="rect">
            <a:avLst/>
          </a:prstGeom>
          <a:ln>
            <a:noFill/>
          </a:ln>
        </p:spPr>
      </p:pic>
      <p:sp>
        <p:nvSpPr>
          <p:cNvPr id="89" name="Line 2"/>
          <p:cNvSpPr/>
          <p:nvPr/>
        </p:nvSpPr>
        <p:spPr>
          <a:xfrm flipH="1">
            <a:off x="3384000" y="1656000"/>
            <a:ext cx="504000" cy="1224000"/>
          </a:xfrm>
          <a:prstGeom prst="line">
            <a:avLst/>
          </a:prstGeom>
          <a:ln w="72000">
            <a:solidFill>
              <a:srgbClr val="FF33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CustomShape 3"/>
          <p:cNvSpPr/>
          <p:nvPr/>
        </p:nvSpPr>
        <p:spPr>
          <a:xfrm>
            <a:off x="6048000" y="792000"/>
            <a:ext cx="2806920" cy="34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1" strike="noStrike" spc="-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Messagerie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4d43c86d6f8e73168c073b2b27e3c7dad547e5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15752</TotalTime>
  <Words>210</Words>
  <Application>LibreOffice/5.0.1.2$Windows_x86 LibreOffice_project/81898c9f5c0d43f3473ba111d7b351050be20261</Application>
  <PresentationFormat>Affichage à l'écran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Office Theme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Mise en œuvre et exploitation d’un ENT en Midi-Pyrénées  Assistance à maîtrise d’ouvrage</dc:title>
  <dc:creator>s.dalben</dc:creator>
  <cp:lastModifiedBy>despaxf</cp:lastModifiedBy>
  <cp:revision>1418</cp:revision>
  <cp:lastPrinted>1601-01-01T00:00:00Z</cp:lastPrinted>
  <dcterms:created xsi:type="dcterms:W3CDTF">2008-10-02T09:17:19Z</dcterms:created>
  <dcterms:modified xsi:type="dcterms:W3CDTF">2018-01-12T10:49:51Z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Affichage à l'écran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8</vt:i4>
  </property>
</Properties>
</file>